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3" r:id="rId3"/>
    <p:sldId id="1155" r:id="rId4"/>
    <p:sldId id="1157" r:id="rId5"/>
    <p:sldId id="1153" r:id="rId6"/>
    <p:sldId id="1154" r:id="rId7"/>
    <p:sldId id="1158" r:id="rId8"/>
    <p:sldId id="1144" r:id="rId9"/>
    <p:sldId id="1159" r:id="rId10"/>
    <p:sldId id="1156" r:id="rId11"/>
    <p:sldId id="1160"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3" d="100"/>
          <a:sy n="113" d="100"/>
        </p:scale>
        <p:origin x="306"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第十七章　欧姆定律</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专题大招</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分析电路故障的方法</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2880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逐一假设某用电器发生故障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运用电路知识推理现象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若推理结果与题述物理现象符合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则该用电器可能发生电路故障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366956" y="980728"/>
            <a:ext cx="3670353" cy="720080"/>
          </a:xfrm>
          <a:prstGeom prst="rect">
            <a:avLst/>
          </a:prstGeom>
        </p:spPr>
      </p:pic>
      <p:sp>
        <p:nvSpPr>
          <p:cNvPr id="5" name="内容占位符 1"/>
          <p:cNvSpPr txBox="1">
            <a:spLocks/>
          </p:cNvSpPr>
          <p:nvPr/>
        </p:nvSpPr>
        <p:spPr bwMode="auto">
          <a:xfrm>
            <a:off x="360854" y="2675051"/>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如图所示的电路中，电源电压保持不变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闭合后，只有一个电表的示数发生变化；若电路中只有一处故障，且只发生在电阻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上，则可能是（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的示数发生变化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的示数发生变化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的示数发生变化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的示数发生变化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7633106" y="3778035"/>
            <a:ext cx="2826013" cy="1826281"/>
          </a:xfrm>
          <a:prstGeom prst="rect">
            <a:avLst/>
          </a:prstGeom>
        </p:spPr>
      </p:pic>
      <p:sp>
        <p:nvSpPr>
          <p:cNvPr id="7" name="矩形 6"/>
          <p:cNvSpPr/>
          <p:nvPr/>
        </p:nvSpPr>
        <p:spPr>
          <a:xfrm>
            <a:off x="8471470" y="5604316"/>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2" name="矩形 1"/>
          <p:cNvSpPr/>
          <p:nvPr/>
        </p:nvSpPr>
        <p:spPr>
          <a:xfrm>
            <a:off x="10669810" y="3330985"/>
            <a:ext cx="407484" cy="461665"/>
          </a:xfrm>
          <a:prstGeom prst="rect">
            <a:avLst/>
          </a:prstGeom>
        </p:spPr>
        <p:txBody>
          <a:bodyPr wrap="none">
            <a:spAutoFit/>
          </a:bodyPr>
          <a:lstStyle/>
          <a:p>
            <a:r>
              <a:rPr lang="en-US" altLang="zh-CN" sz="2400">
                <a:latin typeface="Times New Roman"/>
                <a:ea typeface="宋体"/>
              </a:rPr>
              <a:t>C</a:t>
            </a:r>
            <a:endParaRPr lang="zh-CN" altLang="en-US" sz="2400"/>
          </a:p>
        </p:txBody>
      </p:sp>
    </p:spTree>
    <p:extLst>
      <p:ext uri="{BB962C8B-B14F-4D97-AF65-F5344CB8AC3E}">
        <p14:creationId xmlns:p14="http://schemas.microsoft.com/office/powerpoint/2010/main" val="2082326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21144"/>
            <a:ext cx="11485848" cy="4524315"/>
          </a:xfrm>
        </p:spPr>
        <p:txBody>
          <a:bodyPr/>
          <a:lstStyle/>
          <a:p>
            <a:pPr hangingPunct="0">
              <a:spcAft>
                <a:spcPts val="0"/>
              </a:spcAft>
            </a:pPr>
            <a:r>
              <a:rPr lang="en-US" altLang="zh-CN">
                <a:solidFill>
                  <a:srgbClr val="00B0F0"/>
                </a:solidFill>
                <a:latin typeface="黑体"/>
                <a:cs typeface="Times New Roman"/>
              </a:rPr>
              <a:t>[</a:t>
            </a:r>
            <a:r>
              <a:rPr lang="zh-CN" altLang="zh-CN">
                <a:solidFill>
                  <a:srgbClr val="00B0F0"/>
                </a:solidFill>
                <a:ea typeface="黑体"/>
                <a:cs typeface="Times New Roman"/>
              </a:rPr>
              <a:t>解析</a:t>
            </a:r>
            <a:r>
              <a:rPr lang="en-US" altLang="zh-CN">
                <a:solidFill>
                  <a:srgbClr val="00B0F0"/>
                </a:solidFill>
                <a:latin typeface="黑体"/>
                <a:cs typeface="Times New Roman"/>
              </a:rPr>
              <a:t>]</a:t>
            </a:r>
            <a:r>
              <a:rPr lang="zh-CN" altLang="zh-CN">
                <a:solidFill>
                  <a:srgbClr val="000000"/>
                </a:solidFill>
                <a:cs typeface="Times New Roman"/>
              </a:rPr>
              <a:t>由题中电路图可知，电阻</a:t>
            </a:r>
            <a:r>
              <a:rPr lang="en-US" altLang="zh-CN" i="1">
                <a:solidFill>
                  <a:srgbClr val="000000"/>
                </a:solidFill>
              </a:rPr>
              <a:t>R</a:t>
            </a:r>
            <a:r>
              <a:rPr lang="zh-CN" altLang="zh-CN">
                <a:solidFill>
                  <a:srgbClr val="000000"/>
                </a:solidFill>
                <a:cs typeface="Times New Roman"/>
              </a:rPr>
              <a:t>与小灯泡</a:t>
            </a:r>
            <a:r>
              <a:rPr lang="en-US" altLang="zh-CN">
                <a:solidFill>
                  <a:srgbClr val="000000"/>
                </a:solidFill>
              </a:rPr>
              <a:t>L</a:t>
            </a:r>
            <a:r>
              <a:rPr lang="zh-CN" altLang="zh-CN">
                <a:solidFill>
                  <a:srgbClr val="000000"/>
                </a:solidFill>
                <a:cs typeface="Times New Roman"/>
              </a:rPr>
              <a:t>串联，电流表测电</a:t>
            </a:r>
            <a:endParaRPr lang="en-US" altLang="zh-CN">
              <a:solidFill>
                <a:srgbClr val="000000"/>
              </a:solidFill>
              <a:cs typeface="Times New Roman"/>
            </a:endParaRPr>
          </a:p>
          <a:p>
            <a:pPr hangingPunct="0">
              <a:spcAft>
                <a:spcPts val="0"/>
              </a:spcAft>
            </a:pPr>
            <a:r>
              <a:rPr lang="zh-CN" altLang="zh-CN">
                <a:solidFill>
                  <a:srgbClr val="000000"/>
                </a:solidFill>
                <a:cs typeface="Times New Roman"/>
              </a:rPr>
              <a:t>路中的电流，电压表测小灯泡</a:t>
            </a:r>
            <a:r>
              <a:rPr lang="en-US" altLang="zh-CN">
                <a:solidFill>
                  <a:srgbClr val="000000"/>
                </a:solidFill>
              </a:rPr>
              <a:t>L</a:t>
            </a:r>
            <a:r>
              <a:rPr lang="zh-CN" altLang="zh-CN">
                <a:solidFill>
                  <a:srgbClr val="000000"/>
                </a:solidFill>
                <a:cs typeface="Times New Roman"/>
              </a:rPr>
              <a:t>两端的</a:t>
            </a:r>
            <a:r>
              <a:rPr lang="zh-CN" altLang="zh-CN" spc="-100">
                <a:solidFill>
                  <a:srgbClr val="000000"/>
                </a:solidFill>
                <a:cs typeface="Times New Roman"/>
              </a:rPr>
              <a:t>电压，开关断开</a:t>
            </a:r>
            <a:r>
              <a:rPr lang="zh-CN" altLang="zh-CN">
                <a:solidFill>
                  <a:srgbClr val="000000"/>
                </a:solidFill>
                <a:cs typeface="Times New Roman"/>
              </a:rPr>
              <a:t>时，电流</a:t>
            </a:r>
            <a:endParaRPr lang="en-US" altLang="zh-CN">
              <a:solidFill>
                <a:srgbClr val="000000"/>
              </a:solidFill>
              <a:cs typeface="Times New Roman"/>
            </a:endParaRPr>
          </a:p>
          <a:p>
            <a:pPr hangingPunct="0">
              <a:spcAft>
                <a:spcPts val="0"/>
              </a:spcAft>
            </a:pPr>
            <a:r>
              <a:rPr lang="zh-CN" altLang="zh-CN">
                <a:solidFill>
                  <a:srgbClr val="000000"/>
                </a:solidFill>
                <a:cs typeface="Times New Roman"/>
              </a:rPr>
              <a:t>表与电压表的示数均为零</a:t>
            </a:r>
            <a:r>
              <a:rPr lang="en-US" altLang="zh-CN">
                <a:solidFill>
                  <a:srgbClr val="000000"/>
                </a:solidFill>
                <a:latin typeface="宋体"/>
                <a:cs typeface="Times New Roman"/>
              </a:rPr>
              <a:t>.</a:t>
            </a:r>
            <a:r>
              <a:rPr lang="zh-CN" altLang="zh-CN">
                <a:solidFill>
                  <a:srgbClr val="000000"/>
                </a:solidFill>
                <a:cs typeface="Times New Roman"/>
              </a:rPr>
              <a:t>若电阻</a:t>
            </a:r>
            <a:r>
              <a:rPr lang="en-US" altLang="zh-CN" i="1">
                <a:solidFill>
                  <a:srgbClr val="000000"/>
                </a:solidFill>
              </a:rPr>
              <a:t>R</a:t>
            </a:r>
            <a:r>
              <a:rPr lang="zh-CN" altLang="zh-CN">
                <a:solidFill>
                  <a:srgbClr val="000000"/>
                </a:solidFill>
                <a:cs typeface="Times New Roman"/>
              </a:rPr>
              <a:t>断路，则电流表与电压表的</a:t>
            </a:r>
            <a:endParaRPr lang="en-US" altLang="zh-CN">
              <a:solidFill>
                <a:srgbClr val="000000"/>
              </a:solidFill>
              <a:cs typeface="Times New Roman"/>
            </a:endParaRPr>
          </a:p>
          <a:p>
            <a:pPr hangingPunct="0">
              <a:spcAft>
                <a:spcPts val="0"/>
              </a:spcAft>
            </a:pPr>
            <a:r>
              <a:rPr lang="zh-CN" altLang="zh-CN">
                <a:solidFill>
                  <a:srgbClr val="000000"/>
                </a:solidFill>
                <a:cs typeface="Times New Roman"/>
              </a:rPr>
              <a:t>示数均不发生变化，故</a:t>
            </a:r>
            <a:r>
              <a:rPr lang="en-US" altLang="zh-CN">
                <a:solidFill>
                  <a:srgbClr val="000000"/>
                </a:solidFill>
              </a:rPr>
              <a:t>A</a:t>
            </a:r>
            <a:r>
              <a:rPr lang="zh-CN" altLang="zh-CN">
                <a:solidFill>
                  <a:srgbClr val="000000"/>
                </a:solidFill>
                <a:cs typeface="Times New Roman"/>
              </a:rPr>
              <a:t>不符合题意；若电阻</a:t>
            </a:r>
            <a:r>
              <a:rPr lang="en-US" altLang="zh-CN" i="1">
                <a:solidFill>
                  <a:srgbClr val="000000"/>
                </a:solidFill>
              </a:rPr>
              <a:t>R</a:t>
            </a:r>
            <a:r>
              <a:rPr lang="zh-CN" altLang="zh-CN">
                <a:solidFill>
                  <a:srgbClr val="000000"/>
                </a:solidFill>
                <a:cs typeface="Times New Roman"/>
              </a:rPr>
              <a:t>短路，则电流表</a:t>
            </a:r>
            <a:endParaRPr lang="en-US" altLang="zh-CN">
              <a:solidFill>
                <a:srgbClr val="000000"/>
              </a:solidFill>
              <a:cs typeface="Times New Roman"/>
            </a:endParaRPr>
          </a:p>
          <a:p>
            <a:pPr hangingPunct="0">
              <a:spcAft>
                <a:spcPts val="0"/>
              </a:spcAft>
            </a:pPr>
            <a:r>
              <a:rPr lang="zh-CN" altLang="zh-CN">
                <a:solidFill>
                  <a:srgbClr val="000000"/>
                </a:solidFill>
                <a:cs typeface="Times New Roman"/>
              </a:rPr>
              <a:t>与电压表的示数均发生变化，故</a:t>
            </a:r>
            <a:r>
              <a:rPr lang="en-US" altLang="zh-CN">
                <a:solidFill>
                  <a:srgbClr val="000000"/>
                </a:solidFill>
              </a:rPr>
              <a:t>D</a:t>
            </a:r>
            <a:r>
              <a:rPr lang="zh-CN" altLang="zh-CN">
                <a:solidFill>
                  <a:srgbClr val="000000"/>
                </a:solidFill>
                <a:cs typeface="Times New Roman"/>
              </a:rPr>
              <a:t>不符合题意；若小灯泡</a:t>
            </a:r>
            <a:r>
              <a:rPr lang="en-US" altLang="zh-CN">
                <a:solidFill>
                  <a:srgbClr val="000000"/>
                </a:solidFill>
              </a:rPr>
              <a:t>L</a:t>
            </a:r>
            <a:r>
              <a:rPr lang="zh-CN" altLang="zh-CN">
                <a:solidFill>
                  <a:srgbClr val="000000"/>
                </a:solidFill>
                <a:cs typeface="Times New Roman"/>
              </a:rPr>
              <a:t>短路，则电流表有示数，电压表也被短路，电压表示数不发生变化，故</a:t>
            </a:r>
            <a:r>
              <a:rPr lang="en-US" altLang="zh-CN">
                <a:solidFill>
                  <a:srgbClr val="000000"/>
                </a:solidFill>
              </a:rPr>
              <a:t>B</a:t>
            </a:r>
            <a:r>
              <a:rPr lang="zh-CN" altLang="zh-CN">
                <a:solidFill>
                  <a:srgbClr val="000000"/>
                </a:solidFill>
                <a:cs typeface="Times New Roman"/>
              </a:rPr>
              <a:t>不符合题意；若小灯泡</a:t>
            </a:r>
            <a:r>
              <a:rPr lang="en-US" altLang="zh-CN">
                <a:solidFill>
                  <a:srgbClr val="000000"/>
                </a:solidFill>
              </a:rPr>
              <a:t>L</a:t>
            </a:r>
            <a:r>
              <a:rPr lang="zh-CN" altLang="zh-CN">
                <a:solidFill>
                  <a:srgbClr val="000000"/>
                </a:solidFill>
                <a:cs typeface="Times New Roman"/>
              </a:rPr>
              <a:t>断路，则电流表没有示数，电压表的两个接线柱与电源两极之间的电路是连通的，</a:t>
            </a:r>
            <a:r>
              <a:rPr lang="zh-CN" altLang="zh-CN" u="wavy">
                <a:solidFill>
                  <a:srgbClr val="000000"/>
                </a:solidFill>
                <a:uFill>
                  <a:solidFill>
                    <a:srgbClr val="00B0F0"/>
                  </a:solidFill>
                </a:uFill>
                <a:cs typeface="Times New Roman"/>
              </a:rPr>
              <a:t>此时电压表相当于串联在电路中，</a:t>
            </a:r>
            <a:endParaRPr lang="zh-CN" altLang="zh-CN" sz="900">
              <a:solidFill>
                <a:srgbClr val="000000"/>
              </a:solidFill>
              <a:cs typeface="Times New Roman"/>
            </a:endParaRPr>
          </a:p>
        </p:txBody>
      </p:sp>
      <p:sp>
        <p:nvSpPr>
          <p:cNvPr id="2" name="矩形 1"/>
          <p:cNvSpPr/>
          <p:nvPr/>
        </p:nvSpPr>
        <p:spPr>
          <a:xfrm>
            <a:off x="5591150" y="4654877"/>
            <a:ext cx="5184576" cy="1130246"/>
          </a:xfrm>
          <a:prstGeom prst="rect">
            <a:avLst/>
          </a:prstGeom>
        </p:spPr>
        <p:txBody>
          <a:bodyPr wrap="square">
            <a:spAutoFit/>
          </a:bodyPr>
          <a:lstStyle/>
          <a:p>
            <a:pPr algn="just">
              <a:lnSpc>
                <a:spcPct val="150000"/>
              </a:lnSpc>
              <a:spcAft>
                <a:spcPts val="0"/>
              </a:spcAft>
            </a:pPr>
            <a:r>
              <a:rPr lang="zh-CN" altLang="zh-CN" sz="2400" b="0">
                <a:solidFill>
                  <a:srgbClr val="00B0F0"/>
                </a:solidFill>
                <a:latin typeface="Times New Roman"/>
                <a:ea typeface="楷体"/>
                <a:cs typeface="Times New Roman"/>
              </a:rPr>
              <a:t>电压表电阻远大于定值电阻的阻值</a:t>
            </a:r>
            <a:r>
              <a:rPr lang="zh-CN" altLang="zh-CN" sz="2400" b="0">
                <a:solidFill>
                  <a:srgbClr val="00B0F0"/>
                </a:solidFill>
                <a:latin typeface="Times New Roman"/>
                <a:ea typeface="宋体"/>
                <a:cs typeface="Times New Roman"/>
              </a:rPr>
              <a:t>，</a:t>
            </a:r>
            <a:endParaRPr lang="zh-CN" altLang="zh-CN" sz="2400" b="0">
              <a:solidFill>
                <a:srgbClr val="000000"/>
              </a:solidFill>
              <a:latin typeface="Times New Roman"/>
              <a:ea typeface="宋体"/>
              <a:cs typeface="Times New Roman"/>
            </a:endParaRPr>
          </a:p>
          <a:p>
            <a:pPr algn="just">
              <a:lnSpc>
                <a:spcPct val="150000"/>
              </a:lnSpc>
              <a:spcAft>
                <a:spcPts val="0"/>
              </a:spcAft>
            </a:pPr>
            <a:r>
              <a:rPr lang="zh-CN" altLang="zh-CN" sz="2400" b="0">
                <a:solidFill>
                  <a:srgbClr val="00B0F0"/>
                </a:solidFill>
                <a:latin typeface="Times New Roman"/>
                <a:ea typeface="楷体"/>
                <a:cs typeface="Times New Roman"/>
              </a:rPr>
              <a:t>此时电压表两端电压接近电源电压</a:t>
            </a:r>
            <a:endParaRPr lang="zh-CN" altLang="zh-CN" sz="2400" b="0">
              <a:solidFill>
                <a:srgbClr val="000000"/>
              </a:solidFill>
              <a:effectLst/>
              <a:latin typeface="Times New Roman"/>
              <a:ea typeface="宋体"/>
              <a:cs typeface="Times New Roman"/>
            </a:endParaRPr>
          </a:p>
        </p:txBody>
      </p:sp>
      <p:pic>
        <p:nvPicPr>
          <p:cNvPr id="4" name="箭头左.eps" descr="id:2147488758;FounderCES"/>
          <p:cNvPicPr/>
          <p:nvPr/>
        </p:nvPicPr>
        <p:blipFill>
          <a:blip r:embed="rId2"/>
          <a:stretch>
            <a:fillRect/>
          </a:stretch>
        </p:blipFill>
        <p:spPr>
          <a:xfrm>
            <a:off x="10583799" y="4645687"/>
            <a:ext cx="648072" cy="511505"/>
          </a:xfrm>
          <a:prstGeom prst="rect">
            <a:avLst/>
          </a:prstGeom>
        </p:spPr>
      </p:pic>
      <p:sp>
        <p:nvSpPr>
          <p:cNvPr id="5" name="矩形 4"/>
          <p:cNvSpPr/>
          <p:nvPr/>
        </p:nvSpPr>
        <p:spPr>
          <a:xfrm>
            <a:off x="334566" y="5662989"/>
            <a:ext cx="8856983" cy="646331"/>
          </a:xfrm>
          <a:prstGeom prst="rect">
            <a:avLst/>
          </a:prstGeom>
        </p:spPr>
        <p:txBody>
          <a:bodyPr wrap="square">
            <a:spAutoFit/>
          </a:bodyPr>
          <a:lstStyle/>
          <a:p>
            <a:pPr algn="just">
              <a:lnSpc>
                <a:spcPct val="150000"/>
              </a:lnSpc>
              <a:spcAft>
                <a:spcPts val="0"/>
              </a:spcAft>
            </a:pPr>
            <a:r>
              <a:rPr lang="zh-CN" altLang="zh-CN" sz="2400" b="0">
                <a:solidFill>
                  <a:srgbClr val="000000"/>
                </a:solidFill>
                <a:latin typeface="Times New Roman"/>
                <a:ea typeface="宋体"/>
                <a:cs typeface="Times New Roman"/>
              </a:rPr>
              <a:t>测电源电压，则电压表的示数发生变化，故</a:t>
            </a:r>
            <a:r>
              <a:rPr lang="en-US" altLang="zh-CN" sz="2400" b="0">
                <a:solidFill>
                  <a:srgbClr val="000000"/>
                </a:solidFill>
                <a:latin typeface="Times New Roman"/>
                <a:ea typeface="宋体"/>
                <a:cs typeface="Times New Roman"/>
              </a:rPr>
              <a:t>C</a:t>
            </a:r>
            <a:r>
              <a:rPr lang="zh-CN" altLang="zh-CN" sz="2400" b="0">
                <a:solidFill>
                  <a:srgbClr val="000000"/>
                </a:solidFill>
                <a:latin typeface="Times New Roman"/>
                <a:ea typeface="宋体"/>
                <a:cs typeface="Times New Roman"/>
              </a:rPr>
              <a:t>符合题意</a:t>
            </a:r>
            <a:r>
              <a:rPr lang="en-US" altLang="zh-CN" sz="2400" b="0">
                <a:solidFill>
                  <a:srgbClr val="000000"/>
                </a:solidFill>
                <a:latin typeface="宋体"/>
                <a:ea typeface="宋体"/>
                <a:cs typeface="Times New Roman"/>
              </a:rPr>
              <a:t>.</a:t>
            </a:r>
            <a:endParaRPr lang="zh-CN" altLang="zh-CN" sz="2400" b="0">
              <a:solidFill>
                <a:srgbClr val="000000"/>
              </a:solidFill>
              <a:effectLst/>
              <a:latin typeface="Times New Roman"/>
              <a:ea typeface="宋体"/>
              <a:cs typeface="Times New Roman"/>
            </a:endParaRPr>
          </a:p>
        </p:txBody>
      </p:sp>
      <p:pic>
        <p:nvPicPr>
          <p:cNvPr id="6" name="图片 5"/>
          <p:cNvPicPr>
            <a:picLocks noChangeAspect="1"/>
          </p:cNvPicPr>
          <p:nvPr/>
        </p:nvPicPr>
        <p:blipFill>
          <a:blip r:embed="rId3"/>
          <a:stretch>
            <a:fillRect/>
          </a:stretch>
        </p:blipFill>
        <p:spPr>
          <a:xfrm>
            <a:off x="8903518" y="759955"/>
            <a:ext cx="2826013" cy="1826281"/>
          </a:xfrm>
          <a:prstGeom prst="rect">
            <a:avLst/>
          </a:prstGeom>
        </p:spPr>
      </p:pic>
      <p:sp>
        <p:nvSpPr>
          <p:cNvPr id="7" name="矩形 6"/>
          <p:cNvSpPr/>
          <p:nvPr/>
        </p:nvSpPr>
        <p:spPr>
          <a:xfrm>
            <a:off x="9741882" y="2586236"/>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37765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14895"/>
            <a:ext cx="11485848" cy="223824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用一根导线并联在电路的两点间检查电路故障的方法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称为短路法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导线的电阻很小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将导线接在电路的两点间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实际是将导线两点间的用电器短路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让电流经过导线形成一条通路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操作如下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将导线与其中一个用电器并联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若其他用电器能工作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则此处用电器断路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若其他用电器不能工作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则其他用电器断路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1766823"/>
            <a:ext cx="3198987" cy="576064"/>
          </a:xfrm>
          <a:prstGeom prst="rect">
            <a:avLst/>
          </a:prstGeom>
        </p:spPr>
      </p:pic>
    </p:spTree>
    <p:extLst>
      <p:ext uri="{BB962C8B-B14F-4D97-AF65-F5344CB8AC3E}">
        <p14:creationId xmlns:p14="http://schemas.microsoft.com/office/powerpoint/2010/main" val="545743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1306761"/>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山东烟台莱州期中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闭合时，小灯泡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都不亮，用一段导线的两端接触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两点时，两小灯泡都不亮；接触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两点时，两小灯泡也不亮；接触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对此，下列判断中可能的是（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eaLnBrk="1"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eaLnBrk="1"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5591150" y="3078883"/>
            <a:ext cx="2880320" cy="1939873"/>
          </a:xfrm>
          <a:prstGeom prst="rect">
            <a:avLst/>
          </a:prstGeom>
        </p:spPr>
      </p:pic>
      <p:sp>
        <p:nvSpPr>
          <p:cNvPr id="6" name="矩形 5"/>
          <p:cNvSpPr/>
          <p:nvPr/>
        </p:nvSpPr>
        <p:spPr>
          <a:xfrm>
            <a:off x="6383238" y="5012992"/>
            <a:ext cx="1569660" cy="576248"/>
          </a:xfrm>
          <a:prstGeom prst="rect">
            <a:avLst/>
          </a:prstGeom>
        </p:spPr>
        <p:txBody>
          <a:bodyPr wrap="none">
            <a:spAutoFit/>
          </a:bodyPr>
          <a:lstStyle/>
          <a:p>
            <a:pPr algn="ctr">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1</a:t>
            </a:r>
            <a:r>
              <a:rPr lang="zh-CN" altLang="zh-CN" sz="2300" b="0">
                <a:solidFill>
                  <a:srgbClr val="000000"/>
                </a:solidFill>
                <a:cs typeface="Times New Roman" panose="02020603050405020304" pitchFamily="18" charset="0"/>
              </a:rPr>
              <a:t>题）</a:t>
            </a:r>
          </a:p>
        </p:txBody>
      </p:sp>
      <p:sp>
        <p:nvSpPr>
          <p:cNvPr id="2" name="矩形 1"/>
          <p:cNvSpPr/>
          <p:nvPr/>
        </p:nvSpPr>
        <p:spPr>
          <a:xfrm>
            <a:off x="9508157" y="2502819"/>
            <a:ext cx="407484" cy="461665"/>
          </a:xfrm>
          <a:prstGeom prst="rect">
            <a:avLst/>
          </a:prstGeom>
        </p:spPr>
        <p:txBody>
          <a:bodyPr wrap="none">
            <a:spAutoFit/>
          </a:bodyPr>
          <a:lstStyle/>
          <a:p>
            <a:r>
              <a:rPr lang="en-US" altLang="zh-CN" sz="2400">
                <a:latin typeface="Times New Roman"/>
                <a:ea typeface="宋体"/>
              </a:rPr>
              <a:t>D</a:t>
            </a:r>
            <a:endParaRPr lang="zh-CN" altLang="en-US" sz="2400"/>
          </a:p>
        </p:txBody>
      </p:sp>
    </p:spTree>
    <p:extLst>
      <p:ext uri="{BB962C8B-B14F-4D97-AF65-F5344CB8AC3E}">
        <p14:creationId xmlns:p14="http://schemas.microsoft.com/office/powerpoint/2010/main" val="210287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3900235"/>
          </a:xfrm>
        </p:spPr>
        <p:txBody>
          <a:bodyPr/>
          <a:lstStyle/>
          <a:p>
            <a:pPr hangingPunct="0">
              <a:spcAft>
                <a:spcPts val="0"/>
              </a:spcAft>
            </a:pPr>
            <a:r>
              <a:rPr lang="en-US" altLang="zh-CN">
                <a:solidFill>
                  <a:srgbClr val="00B0F0"/>
                </a:solidFill>
                <a:latin typeface="黑体"/>
                <a:cs typeface="Times New Roman"/>
              </a:rPr>
              <a:t>[</a:t>
            </a:r>
            <a:r>
              <a:rPr lang="zh-CN" altLang="zh-CN">
                <a:solidFill>
                  <a:srgbClr val="00B0F0"/>
                </a:solidFill>
                <a:ea typeface="黑体"/>
                <a:cs typeface="Times New Roman"/>
              </a:rPr>
              <a:t>解析</a:t>
            </a:r>
            <a:r>
              <a:rPr lang="en-US" altLang="zh-CN">
                <a:solidFill>
                  <a:srgbClr val="00B0F0"/>
                </a:solidFill>
                <a:latin typeface="黑体"/>
                <a:cs typeface="Times New Roman"/>
              </a:rPr>
              <a:t>]</a:t>
            </a:r>
            <a:r>
              <a:rPr lang="zh-CN" altLang="zh-CN">
                <a:solidFill>
                  <a:srgbClr val="000000"/>
                </a:solidFill>
                <a:cs typeface="Times New Roman"/>
              </a:rPr>
              <a:t>由题图可知，两灯泡串联，开关</a:t>
            </a:r>
            <a:r>
              <a:rPr lang="en-US" altLang="zh-CN">
                <a:solidFill>
                  <a:srgbClr val="000000"/>
                </a:solidFill>
                <a:cs typeface="Times New Roman"/>
              </a:rPr>
              <a:t>S</a:t>
            </a:r>
            <a:r>
              <a:rPr lang="zh-CN" altLang="zh-CN">
                <a:solidFill>
                  <a:srgbClr val="000000"/>
                </a:solidFill>
                <a:cs typeface="Times New Roman"/>
              </a:rPr>
              <a:t>闭合时两灯泡都不亮，说明不可能发生短路，只能是某处断路，</a:t>
            </a:r>
            <a:r>
              <a:rPr lang="en-US" altLang="zh-CN">
                <a:solidFill>
                  <a:srgbClr val="000000"/>
                </a:solidFill>
                <a:cs typeface="Times New Roman"/>
              </a:rPr>
              <a:t>B</a:t>
            </a:r>
            <a:r>
              <a:rPr lang="zh-CN" altLang="zh-CN">
                <a:solidFill>
                  <a:srgbClr val="000000"/>
                </a:solidFill>
                <a:cs typeface="Times New Roman"/>
              </a:rPr>
              <a:t>不符合题意；用导线的两端接触</a:t>
            </a:r>
            <a:r>
              <a:rPr lang="en-US" altLang="zh-CN" i="1">
                <a:solidFill>
                  <a:srgbClr val="000000"/>
                </a:solidFill>
                <a:cs typeface="Times New Roman"/>
              </a:rPr>
              <a:t>a</a:t>
            </a:r>
            <a:r>
              <a:rPr lang="zh-CN" altLang="zh-CN">
                <a:solidFill>
                  <a:srgbClr val="000000"/>
                </a:solidFill>
                <a:cs typeface="Times New Roman"/>
              </a:rPr>
              <a:t>、</a:t>
            </a:r>
            <a:r>
              <a:rPr lang="en-US" altLang="zh-CN" i="1">
                <a:solidFill>
                  <a:srgbClr val="000000"/>
                </a:solidFill>
                <a:cs typeface="Times New Roman"/>
              </a:rPr>
              <a:t>b</a:t>
            </a:r>
            <a:r>
              <a:rPr lang="zh-CN" altLang="zh-CN">
                <a:solidFill>
                  <a:srgbClr val="000000"/>
                </a:solidFill>
                <a:cs typeface="Times New Roman"/>
              </a:rPr>
              <a:t>两点时，两小灯泡都不亮，说明发生断路的不是开关</a:t>
            </a:r>
            <a:r>
              <a:rPr lang="en-US" altLang="zh-CN">
                <a:solidFill>
                  <a:srgbClr val="000000"/>
                </a:solidFill>
                <a:cs typeface="Times New Roman"/>
              </a:rPr>
              <a:t>S</a:t>
            </a:r>
            <a:r>
              <a:rPr lang="zh-CN" altLang="zh-CN">
                <a:solidFill>
                  <a:srgbClr val="000000"/>
                </a:solidFill>
                <a:cs typeface="Times New Roman"/>
              </a:rPr>
              <a:t>，</a:t>
            </a:r>
            <a:r>
              <a:rPr lang="en-US" altLang="zh-CN">
                <a:solidFill>
                  <a:srgbClr val="000000"/>
                </a:solidFill>
                <a:cs typeface="Times New Roman"/>
              </a:rPr>
              <a:t>A</a:t>
            </a:r>
            <a:r>
              <a:rPr lang="zh-CN" altLang="zh-CN">
                <a:solidFill>
                  <a:srgbClr val="000000"/>
                </a:solidFill>
                <a:cs typeface="Times New Roman"/>
              </a:rPr>
              <a:t>不符合题意；用导线的两端接触</a:t>
            </a:r>
            <a:r>
              <a:rPr lang="en-US" altLang="zh-CN" i="1">
                <a:solidFill>
                  <a:srgbClr val="000000"/>
                </a:solidFill>
                <a:cs typeface="Times New Roman"/>
              </a:rPr>
              <a:t>b</a:t>
            </a:r>
            <a:r>
              <a:rPr lang="zh-CN" altLang="zh-CN">
                <a:solidFill>
                  <a:srgbClr val="000000"/>
                </a:solidFill>
                <a:cs typeface="Times New Roman"/>
              </a:rPr>
              <a:t>、</a:t>
            </a:r>
            <a:r>
              <a:rPr lang="en-US" altLang="zh-CN" i="1">
                <a:solidFill>
                  <a:srgbClr val="000000"/>
                </a:solidFill>
                <a:cs typeface="Times New Roman"/>
              </a:rPr>
              <a:t>c</a:t>
            </a:r>
            <a:r>
              <a:rPr lang="zh-CN" altLang="zh-CN">
                <a:solidFill>
                  <a:srgbClr val="000000"/>
                </a:solidFill>
                <a:cs typeface="Times New Roman"/>
              </a:rPr>
              <a:t>两点时，两小灯泡也不亮，说明发生断路的不是小灯泡</a:t>
            </a:r>
            <a:r>
              <a:rPr lang="en-US" altLang="zh-CN">
                <a:solidFill>
                  <a:srgbClr val="000000"/>
                </a:solidFill>
                <a:cs typeface="Times New Roman"/>
              </a:rPr>
              <a:t>L</a:t>
            </a:r>
            <a:r>
              <a:rPr lang="en-US" altLang="zh-CN" baseline="-25000">
                <a:solidFill>
                  <a:srgbClr val="000000"/>
                </a:solidFill>
                <a:cs typeface="Times New Roman"/>
              </a:rPr>
              <a:t>1</a:t>
            </a:r>
            <a:r>
              <a:rPr lang="zh-CN" altLang="zh-CN">
                <a:solidFill>
                  <a:srgbClr val="000000"/>
                </a:solidFill>
                <a:cs typeface="Times New Roman"/>
              </a:rPr>
              <a:t>，</a:t>
            </a:r>
            <a:r>
              <a:rPr lang="en-US" altLang="zh-CN">
                <a:solidFill>
                  <a:srgbClr val="000000"/>
                </a:solidFill>
                <a:cs typeface="Times New Roman"/>
              </a:rPr>
              <a:t>C</a:t>
            </a:r>
            <a:r>
              <a:rPr lang="zh-CN" altLang="zh-CN">
                <a:solidFill>
                  <a:srgbClr val="000000"/>
                </a:solidFill>
                <a:cs typeface="Times New Roman"/>
              </a:rPr>
              <a:t>不符合题意；若小灯泡</a:t>
            </a:r>
            <a:r>
              <a:rPr lang="en-US" altLang="zh-CN">
                <a:solidFill>
                  <a:srgbClr val="000000"/>
                </a:solidFill>
                <a:cs typeface="Times New Roman"/>
              </a:rPr>
              <a:t>L</a:t>
            </a:r>
            <a:r>
              <a:rPr lang="en-US" altLang="zh-CN" baseline="-25000">
                <a:solidFill>
                  <a:srgbClr val="000000"/>
                </a:solidFill>
                <a:cs typeface="Times New Roman"/>
              </a:rPr>
              <a:t>2</a:t>
            </a:r>
            <a:r>
              <a:rPr lang="zh-CN" altLang="zh-CN">
                <a:solidFill>
                  <a:srgbClr val="000000"/>
                </a:solidFill>
                <a:cs typeface="Times New Roman"/>
              </a:rPr>
              <a:t>发生断路，当用导线的两端接触</a:t>
            </a:r>
            <a:r>
              <a:rPr lang="en-US" altLang="zh-CN" i="1">
                <a:solidFill>
                  <a:srgbClr val="000000"/>
                </a:solidFill>
                <a:cs typeface="Times New Roman"/>
              </a:rPr>
              <a:t>a</a:t>
            </a:r>
            <a:r>
              <a:rPr lang="zh-CN" altLang="zh-CN">
                <a:solidFill>
                  <a:srgbClr val="000000"/>
                </a:solidFill>
                <a:cs typeface="Times New Roman"/>
              </a:rPr>
              <a:t>、</a:t>
            </a:r>
            <a:r>
              <a:rPr lang="en-US" altLang="zh-CN" i="1">
                <a:solidFill>
                  <a:srgbClr val="000000"/>
                </a:solidFill>
                <a:cs typeface="Times New Roman"/>
              </a:rPr>
              <a:t>b</a:t>
            </a:r>
            <a:r>
              <a:rPr lang="zh-CN" altLang="zh-CN">
                <a:solidFill>
                  <a:srgbClr val="000000"/>
                </a:solidFill>
                <a:cs typeface="Times New Roman"/>
              </a:rPr>
              <a:t>两点时，电路处于断路状态，两小灯泡都不亮；接触</a:t>
            </a:r>
            <a:r>
              <a:rPr lang="en-US" altLang="zh-CN" i="1">
                <a:solidFill>
                  <a:srgbClr val="000000"/>
                </a:solidFill>
                <a:cs typeface="Times New Roman"/>
              </a:rPr>
              <a:t>b</a:t>
            </a:r>
            <a:r>
              <a:rPr lang="zh-CN" altLang="zh-CN">
                <a:solidFill>
                  <a:srgbClr val="000000"/>
                </a:solidFill>
                <a:cs typeface="Times New Roman"/>
              </a:rPr>
              <a:t>、</a:t>
            </a:r>
            <a:r>
              <a:rPr lang="en-US" altLang="zh-CN" i="1">
                <a:solidFill>
                  <a:srgbClr val="000000"/>
                </a:solidFill>
                <a:cs typeface="Times New Roman"/>
              </a:rPr>
              <a:t>c</a:t>
            </a:r>
            <a:r>
              <a:rPr lang="zh-CN" altLang="zh-CN">
                <a:solidFill>
                  <a:srgbClr val="000000"/>
                </a:solidFill>
                <a:cs typeface="Times New Roman"/>
              </a:rPr>
              <a:t>两点时，电路依然处于断路状态，两小灯泡都不亮；接触</a:t>
            </a:r>
            <a:r>
              <a:rPr lang="en-US" altLang="zh-CN" i="1">
                <a:solidFill>
                  <a:srgbClr val="000000"/>
                </a:solidFill>
                <a:cs typeface="Times New Roman"/>
              </a:rPr>
              <a:t>c</a:t>
            </a:r>
            <a:r>
              <a:rPr lang="zh-CN" altLang="zh-CN">
                <a:solidFill>
                  <a:srgbClr val="000000"/>
                </a:solidFill>
                <a:cs typeface="Times New Roman"/>
              </a:rPr>
              <a:t>、</a:t>
            </a:r>
            <a:r>
              <a:rPr lang="en-US" altLang="zh-CN" i="1">
                <a:solidFill>
                  <a:srgbClr val="000000"/>
                </a:solidFill>
                <a:cs typeface="Times New Roman"/>
              </a:rPr>
              <a:t>d</a:t>
            </a:r>
            <a:r>
              <a:rPr lang="zh-CN" altLang="zh-CN">
                <a:solidFill>
                  <a:srgbClr val="000000"/>
                </a:solidFill>
                <a:cs typeface="Times New Roman"/>
              </a:rPr>
              <a:t>两点时，此时电路为</a:t>
            </a:r>
            <a:r>
              <a:rPr lang="en-US" altLang="zh-CN">
                <a:solidFill>
                  <a:srgbClr val="000000"/>
                </a:solidFill>
                <a:cs typeface="Times New Roman"/>
              </a:rPr>
              <a:t>L</a:t>
            </a:r>
            <a:r>
              <a:rPr lang="en-US" altLang="zh-CN" baseline="-25000">
                <a:solidFill>
                  <a:srgbClr val="000000"/>
                </a:solidFill>
                <a:cs typeface="Times New Roman"/>
              </a:rPr>
              <a:t>1</a:t>
            </a:r>
            <a:r>
              <a:rPr lang="zh-CN" altLang="zh-CN">
                <a:solidFill>
                  <a:srgbClr val="000000"/>
                </a:solidFill>
                <a:cs typeface="Times New Roman"/>
              </a:rPr>
              <a:t>的简单电路，</a:t>
            </a:r>
            <a:r>
              <a:rPr lang="en-US" altLang="zh-CN">
                <a:solidFill>
                  <a:srgbClr val="000000"/>
                </a:solidFill>
                <a:cs typeface="Times New Roman"/>
              </a:rPr>
              <a:t>L</a:t>
            </a:r>
            <a:r>
              <a:rPr lang="en-US" altLang="zh-CN" baseline="-25000">
                <a:solidFill>
                  <a:srgbClr val="000000"/>
                </a:solidFill>
                <a:cs typeface="Times New Roman"/>
              </a:rPr>
              <a:t>1</a:t>
            </a:r>
            <a:r>
              <a:rPr lang="zh-CN" altLang="zh-CN">
                <a:solidFill>
                  <a:srgbClr val="000000"/>
                </a:solidFill>
                <a:cs typeface="Times New Roman"/>
              </a:rPr>
              <a:t>亮，</a:t>
            </a:r>
            <a:r>
              <a:rPr lang="en-US" altLang="zh-CN">
                <a:solidFill>
                  <a:srgbClr val="000000"/>
                </a:solidFill>
                <a:cs typeface="Times New Roman"/>
              </a:rPr>
              <a:t>L</a:t>
            </a:r>
            <a:r>
              <a:rPr lang="en-US" altLang="zh-CN" baseline="-25000">
                <a:solidFill>
                  <a:srgbClr val="000000"/>
                </a:solidFill>
                <a:cs typeface="Times New Roman"/>
              </a:rPr>
              <a:t>2</a:t>
            </a:r>
            <a:r>
              <a:rPr lang="zh-CN" altLang="zh-CN">
                <a:solidFill>
                  <a:srgbClr val="000000"/>
                </a:solidFill>
                <a:cs typeface="Times New Roman"/>
              </a:rPr>
              <a:t>不亮，</a:t>
            </a:r>
            <a:r>
              <a:rPr lang="en-US" altLang="zh-CN">
                <a:solidFill>
                  <a:srgbClr val="000000"/>
                </a:solidFill>
                <a:cs typeface="Times New Roman"/>
              </a:rPr>
              <a:t>D</a:t>
            </a:r>
            <a:r>
              <a:rPr lang="zh-CN" altLang="zh-CN">
                <a:solidFill>
                  <a:srgbClr val="000000"/>
                </a:solidFill>
                <a:cs typeface="Times New Roman"/>
              </a:rPr>
              <a:t>符合题意</a:t>
            </a:r>
            <a:r>
              <a:rPr lang="en-US" altLang="zh-CN">
                <a:solidFill>
                  <a:srgbClr val="000000"/>
                </a:solidFill>
                <a:latin typeface="宋体"/>
                <a:cs typeface="Times New Roman"/>
              </a:rPr>
              <a:t>.</a:t>
            </a:r>
            <a:endParaRPr lang="zh-CN" altLang="zh-CN" sz="900">
              <a:solidFill>
                <a:srgbClr val="000000"/>
              </a:solidFill>
              <a:cs typeface="Times New Roman"/>
            </a:endParaRPr>
          </a:p>
        </p:txBody>
      </p:sp>
      <p:pic>
        <p:nvPicPr>
          <p:cNvPr id="4" name="图片 3"/>
          <p:cNvPicPr>
            <a:picLocks noChangeAspect="1"/>
          </p:cNvPicPr>
          <p:nvPr/>
        </p:nvPicPr>
        <p:blipFill>
          <a:blip r:embed="rId2"/>
          <a:stretch>
            <a:fillRect/>
          </a:stretch>
        </p:blipFill>
        <p:spPr>
          <a:xfrm>
            <a:off x="4684575" y="4457344"/>
            <a:ext cx="2518714" cy="1696334"/>
          </a:xfrm>
          <a:prstGeom prst="rect">
            <a:avLst/>
          </a:prstGeom>
        </p:spPr>
      </p:pic>
      <p:sp>
        <p:nvSpPr>
          <p:cNvPr id="5" name="矩形 4"/>
          <p:cNvSpPr/>
          <p:nvPr/>
        </p:nvSpPr>
        <p:spPr>
          <a:xfrm>
            <a:off x="5318948" y="6021104"/>
            <a:ext cx="1569660" cy="576248"/>
          </a:xfrm>
          <a:prstGeom prst="rect">
            <a:avLst/>
          </a:prstGeom>
        </p:spPr>
        <p:txBody>
          <a:bodyPr wrap="none">
            <a:spAutoFit/>
          </a:bodyPr>
          <a:lstStyle/>
          <a:p>
            <a:pPr algn="ctr">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1</a:t>
            </a:r>
            <a:r>
              <a:rPr lang="zh-CN" altLang="zh-CN" sz="2300" b="0">
                <a:solidFill>
                  <a:srgbClr val="000000"/>
                </a:solidFill>
                <a:cs typeface="Times New Roman" panose="02020603050405020304" pitchFamily="18" charset="0"/>
              </a:rPr>
              <a:t>题）</a:t>
            </a:r>
          </a:p>
        </p:txBody>
      </p:sp>
    </p:spTree>
    <p:extLst>
      <p:ext uri="{BB962C8B-B14F-4D97-AF65-F5344CB8AC3E}">
        <p14:creationId xmlns:p14="http://schemas.microsoft.com/office/powerpoint/2010/main" val="2514941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2414895"/>
            <a:ext cx="11485848" cy="223824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将电压表看作断路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电流表看作导线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弄清各电阻的连接方式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电流表无示数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说明电路出现断路故障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电流表有示数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说明电路出现短路故障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电压表无示数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说明与电压表并联的用电器可能出现短路故障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电压表有示数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说明与电压表并联的用电器可能出现断路故障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3141" y="1848356"/>
            <a:ext cx="3455635" cy="521467"/>
          </a:xfrm>
          <a:prstGeom prst="rect">
            <a:avLst/>
          </a:prstGeom>
        </p:spPr>
      </p:pic>
    </p:spTree>
    <p:extLst>
      <p:ext uri="{BB962C8B-B14F-4D97-AF65-F5344CB8AC3E}">
        <p14:creationId xmlns:p14="http://schemas.microsoft.com/office/powerpoint/2010/main" val="422814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7343"/>
            <a:ext cx="11485848" cy="397031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江苏南京玄武区期末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）如图所示，闭合开关，灯泡不亮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在闭合开关且不拆开导线的情况下，将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接电源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依次试触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接线柱，发现电压表示数前两次为零，第三次接近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若故障只有一个，则可能是（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灯泡短路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灯泡断路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743278" y="5445040"/>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5152019" y="3014722"/>
            <a:ext cx="4039531" cy="2419677"/>
          </a:xfrm>
          <a:prstGeom prst="rect">
            <a:avLst/>
          </a:prstGeom>
        </p:spPr>
      </p:pic>
      <p:sp>
        <p:nvSpPr>
          <p:cNvPr id="5" name="矩形 4"/>
          <p:cNvSpPr/>
          <p:nvPr/>
        </p:nvSpPr>
        <p:spPr>
          <a:xfrm>
            <a:off x="8793591" y="2357105"/>
            <a:ext cx="407484" cy="461665"/>
          </a:xfrm>
          <a:prstGeom prst="rect">
            <a:avLst/>
          </a:prstGeom>
        </p:spPr>
        <p:txBody>
          <a:bodyPr wrap="none">
            <a:spAutoFit/>
          </a:bodyPr>
          <a:lstStyle/>
          <a:p>
            <a:r>
              <a:rPr lang="en-US" altLang="zh-CN" sz="2400">
                <a:latin typeface="Times New Roman"/>
                <a:ea typeface="宋体"/>
              </a:rPr>
              <a:t>D</a:t>
            </a:r>
            <a:endParaRPr lang="zh-CN" altLang="en-US" sz="2400"/>
          </a:p>
        </p:txBody>
      </p:sp>
    </p:spTree>
    <p:extLst>
      <p:ext uri="{BB962C8B-B14F-4D97-AF65-F5344CB8AC3E}">
        <p14:creationId xmlns:p14="http://schemas.microsoft.com/office/powerpoint/2010/main" val="221690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82720"/>
            <a:ext cx="7966600" cy="2792239"/>
          </a:xfrm>
        </p:spPr>
        <p:txBody>
          <a:bodyPr/>
          <a:lstStyle/>
          <a:p>
            <a:pPr hangingPunct="0">
              <a:spcAft>
                <a:spcPts val="0"/>
              </a:spcAft>
            </a:pPr>
            <a:r>
              <a:rPr lang="en-US" altLang="zh-CN">
                <a:solidFill>
                  <a:srgbClr val="00B0F0"/>
                </a:solidFill>
                <a:latin typeface="黑体"/>
                <a:cs typeface="Times New Roman"/>
              </a:rPr>
              <a:t>[</a:t>
            </a:r>
            <a:r>
              <a:rPr lang="zh-CN" altLang="zh-CN">
                <a:solidFill>
                  <a:srgbClr val="00B0F0"/>
                </a:solidFill>
                <a:ea typeface="黑体"/>
                <a:cs typeface="Times New Roman"/>
              </a:rPr>
              <a:t>解析</a:t>
            </a:r>
            <a:r>
              <a:rPr lang="en-US" altLang="zh-CN">
                <a:solidFill>
                  <a:srgbClr val="00B0F0"/>
                </a:solidFill>
                <a:latin typeface="黑体"/>
                <a:cs typeface="Times New Roman"/>
              </a:rPr>
              <a:t>]</a:t>
            </a:r>
            <a:r>
              <a:rPr lang="zh-CN" altLang="zh-CN">
                <a:solidFill>
                  <a:srgbClr val="000000"/>
                </a:solidFill>
                <a:cs typeface="Times New Roman"/>
              </a:rPr>
              <a:t>在闭合开关且不拆开导线的情况下，将</a:t>
            </a:r>
            <a:r>
              <a:rPr lang="en-US" altLang="zh-CN" i="1">
                <a:solidFill>
                  <a:srgbClr val="000000"/>
                </a:solidFill>
                <a:cs typeface="Times New Roman"/>
              </a:rPr>
              <a:t>M</a:t>
            </a:r>
            <a:r>
              <a:rPr lang="zh-CN" altLang="zh-CN">
                <a:solidFill>
                  <a:srgbClr val="000000"/>
                </a:solidFill>
                <a:cs typeface="Times New Roman"/>
              </a:rPr>
              <a:t>接电源</a:t>
            </a:r>
            <a:r>
              <a:rPr lang="en-US" altLang="zh-CN">
                <a:solidFill>
                  <a:srgbClr val="000000"/>
                </a:solidFill>
                <a:latin typeface="宋体"/>
                <a:cs typeface="Times New Roman"/>
              </a:rPr>
              <a:t>“</a:t>
            </a:r>
            <a:r>
              <a:rPr lang="zh-CN" altLang="zh-CN">
                <a:solidFill>
                  <a:srgbClr val="000000"/>
                </a:solidFill>
                <a:cs typeface="Times New Roman"/>
              </a:rPr>
              <a:t>＋</a:t>
            </a:r>
            <a:r>
              <a:rPr lang="en-US" altLang="zh-CN">
                <a:solidFill>
                  <a:srgbClr val="000000"/>
                </a:solidFill>
                <a:latin typeface="宋体"/>
                <a:cs typeface="Times New Roman"/>
              </a:rPr>
              <a:t>”</a:t>
            </a:r>
            <a:r>
              <a:rPr lang="zh-CN" altLang="zh-CN">
                <a:solidFill>
                  <a:srgbClr val="000000"/>
                </a:solidFill>
                <a:cs typeface="Times New Roman"/>
              </a:rPr>
              <a:t>极，</a:t>
            </a:r>
            <a:r>
              <a:rPr lang="en-US" altLang="zh-CN" i="1">
                <a:solidFill>
                  <a:srgbClr val="000000"/>
                </a:solidFill>
                <a:cs typeface="Times New Roman"/>
              </a:rPr>
              <a:t>N</a:t>
            </a:r>
            <a:r>
              <a:rPr lang="zh-CN" altLang="zh-CN">
                <a:solidFill>
                  <a:srgbClr val="000000"/>
                </a:solidFill>
                <a:cs typeface="Times New Roman"/>
              </a:rPr>
              <a:t>依次试触</a:t>
            </a:r>
            <a:r>
              <a:rPr lang="en-US" altLang="zh-CN" i="1">
                <a:solidFill>
                  <a:srgbClr val="000000"/>
                </a:solidFill>
                <a:cs typeface="Times New Roman"/>
              </a:rPr>
              <a:t>E</a:t>
            </a:r>
            <a:r>
              <a:rPr lang="zh-CN" altLang="zh-CN">
                <a:solidFill>
                  <a:srgbClr val="000000"/>
                </a:solidFill>
                <a:cs typeface="Times New Roman"/>
              </a:rPr>
              <a:t>、</a:t>
            </a:r>
            <a:r>
              <a:rPr lang="en-US" altLang="zh-CN" i="1">
                <a:solidFill>
                  <a:srgbClr val="000000"/>
                </a:solidFill>
                <a:cs typeface="Times New Roman"/>
              </a:rPr>
              <a:t>F</a:t>
            </a:r>
            <a:r>
              <a:rPr lang="zh-CN" altLang="zh-CN">
                <a:solidFill>
                  <a:srgbClr val="000000"/>
                </a:solidFill>
                <a:cs typeface="Times New Roman"/>
              </a:rPr>
              <a:t>、</a:t>
            </a:r>
            <a:r>
              <a:rPr lang="en-US" altLang="zh-CN" i="1">
                <a:solidFill>
                  <a:srgbClr val="000000"/>
                </a:solidFill>
                <a:cs typeface="Times New Roman"/>
              </a:rPr>
              <a:t>G</a:t>
            </a:r>
            <a:r>
              <a:rPr lang="zh-CN" altLang="zh-CN">
                <a:solidFill>
                  <a:srgbClr val="000000"/>
                </a:solidFill>
                <a:cs typeface="Times New Roman"/>
              </a:rPr>
              <a:t>接线柱，发现电压表示数前两次为零，第三次接近</a:t>
            </a:r>
            <a:r>
              <a:rPr lang="en-US" altLang="zh-CN">
                <a:solidFill>
                  <a:srgbClr val="000000"/>
                </a:solidFill>
                <a:cs typeface="Times New Roman"/>
              </a:rPr>
              <a:t>3 V</a:t>
            </a:r>
            <a:r>
              <a:rPr lang="zh-CN" altLang="zh-CN">
                <a:solidFill>
                  <a:srgbClr val="000000"/>
                </a:solidFill>
                <a:cs typeface="Times New Roman"/>
              </a:rPr>
              <a:t>，且故障只有一个</a:t>
            </a:r>
            <a:r>
              <a:rPr lang="en-US" altLang="zh-CN">
                <a:solidFill>
                  <a:srgbClr val="000000"/>
                </a:solidFill>
                <a:latin typeface="宋体"/>
                <a:cs typeface="Times New Roman"/>
              </a:rPr>
              <a:t>.</a:t>
            </a:r>
            <a:r>
              <a:rPr lang="zh-CN" altLang="zh-CN">
                <a:solidFill>
                  <a:srgbClr val="000000"/>
                </a:solidFill>
                <a:cs typeface="Times New Roman"/>
              </a:rPr>
              <a:t>当</a:t>
            </a:r>
            <a:r>
              <a:rPr lang="en-US" altLang="zh-CN" i="1">
                <a:solidFill>
                  <a:srgbClr val="000000"/>
                </a:solidFill>
                <a:cs typeface="Times New Roman"/>
              </a:rPr>
              <a:t>N</a:t>
            </a:r>
            <a:r>
              <a:rPr lang="zh-CN" altLang="zh-CN">
                <a:solidFill>
                  <a:srgbClr val="000000"/>
                </a:solidFill>
                <a:cs typeface="Times New Roman"/>
              </a:rPr>
              <a:t>接</a:t>
            </a:r>
            <a:r>
              <a:rPr lang="en-US" altLang="zh-CN" i="1">
                <a:solidFill>
                  <a:srgbClr val="000000"/>
                </a:solidFill>
                <a:cs typeface="Times New Roman"/>
              </a:rPr>
              <a:t>G</a:t>
            </a:r>
            <a:r>
              <a:rPr lang="zh-CN" altLang="zh-CN">
                <a:solidFill>
                  <a:srgbClr val="000000"/>
                </a:solidFill>
                <a:cs typeface="Times New Roman"/>
              </a:rPr>
              <a:t>时电压表有示数，说明断路在电压表并联的两点之间；</a:t>
            </a:r>
            <a:r>
              <a:rPr lang="en-US" altLang="zh-CN" i="1">
                <a:solidFill>
                  <a:srgbClr val="000000"/>
                </a:solidFill>
                <a:cs typeface="Times New Roman"/>
              </a:rPr>
              <a:t>N</a:t>
            </a:r>
            <a:r>
              <a:rPr lang="zh-CN" altLang="zh-CN">
                <a:solidFill>
                  <a:srgbClr val="000000"/>
                </a:solidFill>
                <a:cs typeface="Times New Roman"/>
              </a:rPr>
              <a:t>接</a:t>
            </a:r>
            <a:r>
              <a:rPr lang="en-US" altLang="zh-CN" i="1">
                <a:solidFill>
                  <a:srgbClr val="000000"/>
                </a:solidFill>
                <a:cs typeface="Times New Roman"/>
              </a:rPr>
              <a:t>E</a:t>
            </a:r>
            <a:r>
              <a:rPr lang="zh-CN" altLang="zh-CN">
                <a:solidFill>
                  <a:srgbClr val="000000"/>
                </a:solidFill>
                <a:cs typeface="Times New Roman"/>
              </a:rPr>
              <a:t>、</a:t>
            </a:r>
            <a:r>
              <a:rPr lang="en-US" altLang="zh-CN" i="1">
                <a:solidFill>
                  <a:srgbClr val="000000"/>
                </a:solidFill>
                <a:cs typeface="Times New Roman"/>
              </a:rPr>
              <a:t>F</a:t>
            </a:r>
            <a:r>
              <a:rPr lang="zh-CN" altLang="zh-CN">
                <a:solidFill>
                  <a:srgbClr val="000000"/>
                </a:solidFill>
                <a:cs typeface="Times New Roman"/>
              </a:rPr>
              <a:t>时，电压表无示数，说明断路在电压表并联的</a:t>
            </a:r>
            <a:r>
              <a:rPr lang="en-US" altLang="zh-CN" i="1">
                <a:solidFill>
                  <a:srgbClr val="000000"/>
                </a:solidFill>
                <a:cs typeface="Times New Roman"/>
              </a:rPr>
              <a:t>F</a:t>
            </a:r>
            <a:r>
              <a:rPr lang="zh-CN" altLang="zh-CN">
                <a:solidFill>
                  <a:srgbClr val="000000"/>
                </a:solidFill>
                <a:cs typeface="Times New Roman"/>
              </a:rPr>
              <a:t>点之外，所以可以判定断路在</a:t>
            </a:r>
            <a:r>
              <a:rPr lang="en-US" altLang="zh-CN" i="1">
                <a:solidFill>
                  <a:srgbClr val="000000"/>
                </a:solidFill>
                <a:cs typeface="Times New Roman"/>
              </a:rPr>
              <a:t>F</a:t>
            </a:r>
            <a:r>
              <a:rPr lang="zh-CN" altLang="zh-CN">
                <a:solidFill>
                  <a:srgbClr val="000000"/>
                </a:solidFill>
                <a:cs typeface="Times New Roman"/>
              </a:rPr>
              <a:t>点和</a:t>
            </a:r>
            <a:r>
              <a:rPr lang="en-US" altLang="zh-CN" i="1">
                <a:solidFill>
                  <a:srgbClr val="000000"/>
                </a:solidFill>
                <a:cs typeface="Times New Roman"/>
              </a:rPr>
              <a:t>G</a:t>
            </a:r>
            <a:r>
              <a:rPr lang="zh-CN" altLang="zh-CN">
                <a:solidFill>
                  <a:srgbClr val="000000"/>
                </a:solidFill>
                <a:cs typeface="Times New Roman"/>
              </a:rPr>
              <a:t>点之间的电路上，则开关断路</a:t>
            </a:r>
            <a:r>
              <a:rPr lang="en-US" altLang="zh-CN">
                <a:solidFill>
                  <a:srgbClr val="000000"/>
                </a:solidFill>
                <a:latin typeface="宋体"/>
                <a:cs typeface="Times New Roman"/>
              </a:rPr>
              <a:t>.</a:t>
            </a:r>
            <a:r>
              <a:rPr lang="zh-CN" altLang="zh-CN">
                <a:solidFill>
                  <a:srgbClr val="000000"/>
                </a:solidFill>
                <a:cs typeface="Times New Roman"/>
              </a:rPr>
              <a:t>故选</a:t>
            </a:r>
            <a:r>
              <a:rPr lang="en-US" altLang="zh-CN">
                <a:solidFill>
                  <a:srgbClr val="000000"/>
                </a:solidFill>
                <a:cs typeface="Times New Roman"/>
              </a:rPr>
              <a:t>D</a:t>
            </a:r>
            <a:r>
              <a:rPr lang="en-US" altLang="zh-CN">
                <a:solidFill>
                  <a:srgbClr val="000000"/>
                </a:solidFill>
                <a:latin typeface="宋体"/>
                <a:cs typeface="Times New Roman"/>
              </a:rPr>
              <a:t>.</a:t>
            </a:r>
            <a:endParaRPr lang="zh-CN" altLang="zh-CN" sz="900">
              <a:solidFill>
                <a:srgbClr val="000000"/>
              </a:solidFill>
              <a:cs typeface="Times New Roman"/>
            </a:endParaRPr>
          </a:p>
        </p:txBody>
      </p:sp>
      <p:sp>
        <p:nvSpPr>
          <p:cNvPr id="4" name="内容占位符 2"/>
          <p:cNvSpPr txBox="1">
            <a:spLocks/>
          </p:cNvSpPr>
          <p:nvPr/>
        </p:nvSpPr>
        <p:spPr bwMode="auto">
          <a:xfrm>
            <a:off x="360854" y="4853538"/>
            <a:ext cx="11485848" cy="1130246"/>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ea typeface="楷体"/>
                <a:cs typeface="Times New Roman"/>
              </a:rPr>
              <a:t>                       </a:t>
            </a:r>
            <a:r>
              <a:rPr lang="zh-CN" altLang="zh-CN">
                <a:solidFill>
                  <a:srgbClr val="000000"/>
                </a:solidFill>
                <a:ea typeface="楷体"/>
                <a:cs typeface="Times New Roman"/>
              </a:rPr>
              <a:t>观察电路实物图</a:t>
            </a:r>
            <a:r>
              <a:rPr lang="zh-CN" altLang="zh-CN">
                <a:solidFill>
                  <a:srgbClr val="000000"/>
                </a:solidFill>
                <a:cs typeface="Times New Roman"/>
              </a:rPr>
              <a:t>（</a:t>
            </a:r>
            <a:r>
              <a:rPr lang="zh-CN" altLang="zh-CN">
                <a:solidFill>
                  <a:srgbClr val="000000"/>
                </a:solidFill>
                <a:ea typeface="楷体"/>
                <a:cs typeface="Times New Roman"/>
              </a:rPr>
              <a:t>或电路图</a:t>
            </a:r>
            <a:r>
              <a:rPr lang="zh-CN" altLang="zh-CN">
                <a:solidFill>
                  <a:srgbClr val="000000"/>
                </a:solidFill>
                <a:cs typeface="Times New Roman"/>
              </a:rPr>
              <a:t>）</a:t>
            </a:r>
            <a:r>
              <a:rPr lang="zh-CN" altLang="zh-CN">
                <a:solidFill>
                  <a:srgbClr val="000000"/>
                </a:solidFill>
                <a:ea typeface="楷体"/>
                <a:cs typeface="Times New Roman"/>
              </a:rPr>
              <a:t>时</a:t>
            </a:r>
            <a:r>
              <a:rPr lang="zh-CN" altLang="zh-CN">
                <a:solidFill>
                  <a:srgbClr val="000000"/>
                </a:solidFill>
                <a:cs typeface="Times New Roman"/>
              </a:rPr>
              <a:t>，</a:t>
            </a:r>
            <a:r>
              <a:rPr lang="zh-CN" altLang="zh-CN">
                <a:solidFill>
                  <a:srgbClr val="000000"/>
                </a:solidFill>
                <a:ea typeface="楷体"/>
                <a:cs typeface="Times New Roman"/>
              </a:rPr>
              <a:t>首先要明确各元件之间的串、并联关系</a:t>
            </a:r>
            <a:r>
              <a:rPr lang="zh-CN" altLang="zh-CN">
                <a:solidFill>
                  <a:srgbClr val="000000"/>
                </a:solidFill>
                <a:cs typeface="Times New Roman"/>
              </a:rPr>
              <a:t>，</a:t>
            </a:r>
            <a:r>
              <a:rPr lang="zh-CN" altLang="zh-CN">
                <a:solidFill>
                  <a:srgbClr val="000000"/>
                </a:solidFill>
                <a:ea typeface="楷体"/>
                <a:cs typeface="Times New Roman"/>
              </a:rPr>
              <a:t>电表的测量对象</a:t>
            </a:r>
            <a:r>
              <a:rPr lang="zh-CN" altLang="zh-CN">
                <a:solidFill>
                  <a:srgbClr val="000000"/>
                </a:solidFill>
                <a:cs typeface="Times New Roman"/>
              </a:rPr>
              <a:t>，</a:t>
            </a:r>
            <a:r>
              <a:rPr lang="zh-CN" altLang="zh-CN">
                <a:solidFill>
                  <a:srgbClr val="000000"/>
                </a:solidFill>
                <a:ea typeface="楷体"/>
                <a:cs typeface="Times New Roman"/>
              </a:rPr>
              <a:t>再通过分析得到相应的结果</a:t>
            </a:r>
            <a:r>
              <a:rPr lang="en-US" altLang="zh-CN">
                <a:solidFill>
                  <a:srgbClr val="000000"/>
                </a:solidFill>
                <a:latin typeface="宋体"/>
                <a:cs typeface="Times New Roman"/>
              </a:rPr>
              <a:t>.</a:t>
            </a:r>
            <a:endParaRPr lang="zh-CN" altLang="zh-CN" sz="900">
              <a:solidFill>
                <a:srgbClr val="000000"/>
              </a:solidFill>
              <a:cs typeface="Times New Roman"/>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806" y="4843160"/>
            <a:ext cx="1787911" cy="492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p:cNvSpPr/>
          <p:nvPr/>
        </p:nvSpPr>
        <p:spPr>
          <a:xfrm>
            <a:off x="9630681" y="3529062"/>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7" name="图片 6"/>
          <p:cNvPicPr>
            <a:picLocks noChangeAspect="1"/>
          </p:cNvPicPr>
          <p:nvPr/>
        </p:nvPicPr>
        <p:blipFill>
          <a:blip r:embed="rId3">
            <a:clrChange>
              <a:clrFrom>
                <a:srgbClr val="FFFFFF"/>
              </a:clrFrom>
              <a:clrTo>
                <a:srgbClr val="FFFFFF">
                  <a:alpha val="0"/>
                </a:srgbClr>
              </a:clrTo>
            </a:clrChange>
          </a:blip>
          <a:stretch>
            <a:fillRect/>
          </a:stretch>
        </p:blipFill>
        <p:spPr>
          <a:xfrm>
            <a:off x="8039422" y="1098744"/>
            <a:ext cx="4039531" cy="2419677"/>
          </a:xfrm>
          <a:prstGeom prst="rect">
            <a:avLst/>
          </a:prstGeom>
        </p:spPr>
      </p:pic>
    </p:spTree>
    <p:extLst>
      <p:ext uri="{BB962C8B-B14F-4D97-AF65-F5344CB8AC3E}">
        <p14:creationId xmlns:p14="http://schemas.microsoft.com/office/powerpoint/2010/main" val="4166972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89887"/>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用与疑似故障的元器件规格相同的正常元器件替换疑似故障的元器件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观察电路是否恢复正常工作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以此来确定故障是否由该元器件引起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052736"/>
            <a:ext cx="3720078" cy="615085"/>
          </a:xfrm>
          <a:prstGeom prst="rect">
            <a:avLst/>
          </a:prstGeom>
        </p:spPr>
      </p:pic>
      <p:sp>
        <p:nvSpPr>
          <p:cNvPr id="4" name="内容占位符 1"/>
          <p:cNvSpPr txBox="1">
            <a:spLocks/>
          </p:cNvSpPr>
          <p:nvPr/>
        </p:nvSpPr>
        <p:spPr bwMode="auto">
          <a:xfrm>
            <a:off x="360854" y="2762273"/>
            <a:ext cx="8470656"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上海松江区期末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）在图示的电路中，电源电压保持不变，闭合开关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，电路正常工作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一段时间后，电流表示数变小，若电路中仅有一处故障，且只发生在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用一完好的定值电阻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替换</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），请写出替换前后电流表示数的变化情况及对应的故障</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758089" y="4990989"/>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8819975" y="2830030"/>
            <a:ext cx="3250508" cy="2217340"/>
          </a:xfrm>
          <a:prstGeom prst="rect">
            <a:avLst/>
          </a:prstGeom>
        </p:spPr>
      </p:pic>
      <p:sp>
        <p:nvSpPr>
          <p:cNvPr id="7" name="矩形 6"/>
          <p:cNvSpPr/>
          <p:nvPr/>
        </p:nvSpPr>
        <p:spPr>
          <a:xfrm>
            <a:off x="3862959" y="5044200"/>
            <a:ext cx="4752528" cy="461665"/>
          </a:xfrm>
          <a:prstGeom prst="rect">
            <a:avLst/>
          </a:prstGeom>
        </p:spPr>
        <p:txBody>
          <a:bodyPr wrap="square">
            <a:spAutoFit/>
          </a:bodyPr>
          <a:lstStyle/>
          <a:p>
            <a:pPr algn="dist"/>
            <a:r>
              <a:rPr lang="zh-CN" altLang="zh-CN" sz="2400">
                <a:latin typeface="Times New Roman"/>
                <a:ea typeface="宋体"/>
                <a:cs typeface="Times New Roman"/>
              </a:rPr>
              <a:t>电流表示数不变，说明</a:t>
            </a:r>
            <a:r>
              <a:rPr lang="en-US" altLang="zh-CN" sz="2400" i="1">
                <a:latin typeface="Times New Roman"/>
                <a:ea typeface="宋体"/>
              </a:rPr>
              <a:t>R</a:t>
            </a:r>
            <a:r>
              <a:rPr lang="en-US" altLang="zh-CN" sz="2400" baseline="-25000">
                <a:latin typeface="Times New Roman"/>
                <a:ea typeface="宋体"/>
              </a:rPr>
              <a:t>1</a:t>
            </a:r>
            <a:r>
              <a:rPr lang="zh-CN" altLang="zh-CN" sz="2400">
                <a:latin typeface="Times New Roman"/>
                <a:ea typeface="宋体"/>
                <a:cs typeface="Times New Roman"/>
              </a:rPr>
              <a:t>完好，</a:t>
            </a:r>
            <a:endParaRPr lang="zh-CN" altLang="en-US" sz="2400"/>
          </a:p>
        </p:txBody>
      </p:sp>
      <p:sp>
        <p:nvSpPr>
          <p:cNvPr id="8" name="内容占位符 1"/>
          <p:cNvSpPr txBox="1">
            <a:spLocks/>
          </p:cNvSpPr>
          <p:nvPr/>
        </p:nvSpPr>
        <p:spPr bwMode="auto">
          <a:xfrm>
            <a:off x="262558" y="5504570"/>
            <a:ext cx="114787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430957" y="5546818"/>
            <a:ext cx="6059672" cy="461665"/>
          </a:xfrm>
          <a:prstGeom prst="rect">
            <a:avLst/>
          </a:prstGeom>
        </p:spPr>
        <p:txBody>
          <a:bodyPr wrap="none">
            <a:spAutoFit/>
          </a:bodyPr>
          <a:lstStyle/>
          <a:p>
            <a:r>
              <a:rPr lang="en-US" altLang="zh-CN" sz="2400" i="1">
                <a:latin typeface="Times New Roman"/>
                <a:ea typeface="宋体"/>
              </a:rPr>
              <a:t>R</a:t>
            </a:r>
            <a:r>
              <a:rPr lang="en-US" altLang="zh-CN" sz="2400" baseline="-25000">
                <a:latin typeface="Times New Roman"/>
                <a:ea typeface="宋体"/>
              </a:rPr>
              <a:t>2</a:t>
            </a:r>
            <a:r>
              <a:rPr lang="zh-CN" altLang="zh-CN" sz="2400">
                <a:latin typeface="Times New Roman"/>
                <a:ea typeface="宋体"/>
                <a:cs typeface="Times New Roman"/>
              </a:rPr>
              <a:t>断路　如果电流表示数变化，则</a:t>
            </a:r>
            <a:r>
              <a:rPr lang="en-US" altLang="zh-CN" sz="2400" i="1">
                <a:latin typeface="Times New Roman"/>
                <a:ea typeface="宋体"/>
              </a:rPr>
              <a:t>R</a:t>
            </a:r>
            <a:r>
              <a:rPr lang="en-US" altLang="zh-CN" sz="2400" baseline="-25000">
                <a:latin typeface="Times New Roman"/>
                <a:ea typeface="宋体"/>
              </a:rPr>
              <a:t>1</a:t>
            </a:r>
            <a:r>
              <a:rPr lang="zh-CN" altLang="zh-CN" sz="2400">
                <a:latin typeface="Times New Roman"/>
                <a:ea typeface="宋体"/>
                <a:cs typeface="Times New Roman"/>
              </a:rPr>
              <a:t>断路　</a:t>
            </a:r>
            <a:endParaRPr lang="zh-CN" altLang="en-US"/>
          </a:p>
        </p:txBody>
      </p:sp>
    </p:spTree>
    <p:extLst>
      <p:ext uri="{BB962C8B-B14F-4D97-AF65-F5344CB8AC3E}">
        <p14:creationId xmlns:p14="http://schemas.microsoft.com/office/powerpoint/2010/main" val="396383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17848"/>
            <a:ext cx="11485848" cy="2238241"/>
          </a:xfrm>
        </p:spPr>
        <p:txBody>
          <a:bodyPr/>
          <a:lstStyle/>
          <a:p>
            <a:pPr hangingPunct="0">
              <a:spcAft>
                <a:spcPts val="0"/>
              </a:spcAft>
            </a:pPr>
            <a:r>
              <a:rPr lang="en-US" altLang="zh-CN">
                <a:solidFill>
                  <a:srgbClr val="00B0F0"/>
                </a:solidFill>
                <a:latin typeface="黑体"/>
                <a:cs typeface="Times New Roman"/>
              </a:rPr>
              <a:t>[</a:t>
            </a:r>
            <a:r>
              <a:rPr lang="zh-CN" altLang="zh-CN">
                <a:solidFill>
                  <a:srgbClr val="00B0F0"/>
                </a:solidFill>
                <a:ea typeface="黑体"/>
                <a:cs typeface="Times New Roman"/>
              </a:rPr>
              <a:t>解析</a:t>
            </a:r>
            <a:r>
              <a:rPr lang="en-US" altLang="zh-CN">
                <a:solidFill>
                  <a:srgbClr val="00B0F0"/>
                </a:solidFill>
                <a:latin typeface="黑体"/>
                <a:cs typeface="Times New Roman"/>
              </a:rPr>
              <a:t>]</a:t>
            </a:r>
            <a:r>
              <a:rPr lang="zh-CN" altLang="zh-CN">
                <a:solidFill>
                  <a:srgbClr val="000000"/>
                </a:solidFill>
                <a:cs typeface="Times New Roman"/>
              </a:rPr>
              <a:t>根据电路图可知，两个电阻并联，电流表测量干路电流，闭合开关</a:t>
            </a:r>
            <a:r>
              <a:rPr lang="en-US" altLang="zh-CN">
                <a:solidFill>
                  <a:srgbClr val="000000"/>
                </a:solidFill>
                <a:cs typeface="Times New Roman"/>
              </a:rPr>
              <a:t>S</a:t>
            </a:r>
            <a:r>
              <a:rPr lang="zh-CN" altLang="zh-CN">
                <a:solidFill>
                  <a:srgbClr val="000000"/>
                </a:solidFill>
                <a:cs typeface="Times New Roman"/>
              </a:rPr>
              <a:t>，电路正常工作；一段时间后，观察到电流表示数变小，电路中仅有一处故障，说明某一个电阻断路</a:t>
            </a:r>
            <a:r>
              <a:rPr lang="en-US" altLang="zh-CN">
                <a:solidFill>
                  <a:srgbClr val="000000"/>
                </a:solidFill>
                <a:latin typeface="宋体"/>
                <a:cs typeface="Times New Roman"/>
              </a:rPr>
              <a:t>.</a:t>
            </a:r>
            <a:r>
              <a:rPr lang="zh-CN" altLang="zh-CN">
                <a:solidFill>
                  <a:srgbClr val="000000"/>
                </a:solidFill>
                <a:cs typeface="Times New Roman"/>
              </a:rPr>
              <a:t>用一完好的定值电阻</a:t>
            </a:r>
            <a:r>
              <a:rPr lang="en-US" altLang="zh-CN" i="1">
                <a:solidFill>
                  <a:srgbClr val="000000"/>
                </a:solidFill>
                <a:cs typeface="Times New Roman"/>
              </a:rPr>
              <a:t>R</a:t>
            </a:r>
            <a:r>
              <a:rPr lang="en-US" altLang="zh-CN" baseline="-25000">
                <a:solidFill>
                  <a:srgbClr val="000000"/>
                </a:solidFill>
                <a:cs typeface="Times New Roman"/>
              </a:rPr>
              <a:t>0</a:t>
            </a:r>
            <a:r>
              <a:rPr lang="zh-CN" altLang="zh-CN">
                <a:solidFill>
                  <a:srgbClr val="000000"/>
                </a:solidFill>
                <a:cs typeface="Times New Roman"/>
              </a:rPr>
              <a:t>替换</a:t>
            </a:r>
            <a:r>
              <a:rPr lang="en-US" altLang="zh-CN" i="1">
                <a:solidFill>
                  <a:srgbClr val="000000"/>
                </a:solidFill>
                <a:cs typeface="Times New Roman"/>
              </a:rPr>
              <a:t>R</a:t>
            </a:r>
            <a:r>
              <a:rPr lang="en-US" altLang="zh-CN" baseline="-25000">
                <a:solidFill>
                  <a:srgbClr val="000000"/>
                </a:solidFill>
                <a:cs typeface="Times New Roman"/>
              </a:rPr>
              <a:t>1</a:t>
            </a:r>
            <a:r>
              <a:rPr lang="zh-CN" altLang="zh-CN">
                <a:solidFill>
                  <a:srgbClr val="000000"/>
                </a:solidFill>
                <a:cs typeface="Times New Roman"/>
              </a:rPr>
              <a:t>（</a:t>
            </a:r>
            <a:r>
              <a:rPr lang="en-US" altLang="zh-CN" i="1">
                <a:solidFill>
                  <a:srgbClr val="000000"/>
                </a:solidFill>
                <a:cs typeface="Times New Roman"/>
              </a:rPr>
              <a:t>R</a:t>
            </a:r>
            <a:r>
              <a:rPr lang="en-US" altLang="zh-CN" baseline="-25000">
                <a:solidFill>
                  <a:srgbClr val="000000"/>
                </a:solidFill>
                <a:cs typeface="Times New Roman"/>
              </a:rPr>
              <a:t>0</a:t>
            </a:r>
            <a:r>
              <a:rPr lang="zh-CN" altLang="zh-CN">
                <a:solidFill>
                  <a:srgbClr val="000000"/>
                </a:solidFill>
                <a:cs typeface="Times New Roman"/>
              </a:rPr>
              <a:t>＝</a:t>
            </a:r>
            <a:r>
              <a:rPr lang="en-US" altLang="zh-CN" i="1">
                <a:solidFill>
                  <a:srgbClr val="000000"/>
                </a:solidFill>
                <a:cs typeface="Times New Roman"/>
              </a:rPr>
              <a:t>R</a:t>
            </a:r>
            <a:r>
              <a:rPr lang="en-US" altLang="zh-CN" baseline="-25000">
                <a:solidFill>
                  <a:srgbClr val="000000"/>
                </a:solidFill>
                <a:cs typeface="Times New Roman"/>
              </a:rPr>
              <a:t>1</a:t>
            </a:r>
            <a:r>
              <a:rPr lang="zh-CN" altLang="zh-CN">
                <a:solidFill>
                  <a:srgbClr val="000000"/>
                </a:solidFill>
                <a:cs typeface="Times New Roman"/>
              </a:rPr>
              <a:t>），如果电流表示数不变，说明</a:t>
            </a:r>
            <a:r>
              <a:rPr lang="en-US" altLang="zh-CN" i="1">
                <a:solidFill>
                  <a:srgbClr val="000000"/>
                </a:solidFill>
                <a:cs typeface="Times New Roman"/>
              </a:rPr>
              <a:t>R</a:t>
            </a:r>
            <a:r>
              <a:rPr lang="en-US" altLang="zh-CN" baseline="-25000">
                <a:solidFill>
                  <a:srgbClr val="000000"/>
                </a:solidFill>
                <a:cs typeface="Times New Roman"/>
              </a:rPr>
              <a:t>1</a:t>
            </a:r>
            <a:r>
              <a:rPr lang="zh-CN" altLang="zh-CN">
                <a:solidFill>
                  <a:srgbClr val="000000"/>
                </a:solidFill>
                <a:cs typeface="Times New Roman"/>
              </a:rPr>
              <a:t>完好，</a:t>
            </a:r>
            <a:r>
              <a:rPr lang="en-US" altLang="zh-CN" i="1">
                <a:solidFill>
                  <a:srgbClr val="000000"/>
                </a:solidFill>
                <a:cs typeface="Times New Roman"/>
              </a:rPr>
              <a:t>R</a:t>
            </a:r>
            <a:r>
              <a:rPr lang="en-US" altLang="zh-CN" baseline="-25000">
                <a:solidFill>
                  <a:srgbClr val="000000"/>
                </a:solidFill>
                <a:cs typeface="Times New Roman"/>
              </a:rPr>
              <a:t>2</a:t>
            </a:r>
            <a:r>
              <a:rPr lang="zh-CN" altLang="zh-CN">
                <a:solidFill>
                  <a:srgbClr val="000000"/>
                </a:solidFill>
                <a:cs typeface="Times New Roman"/>
              </a:rPr>
              <a:t>断路；如果电流表示数变化，则</a:t>
            </a:r>
            <a:r>
              <a:rPr lang="en-US" altLang="zh-CN" i="1">
                <a:solidFill>
                  <a:srgbClr val="000000"/>
                </a:solidFill>
                <a:cs typeface="Times New Roman"/>
              </a:rPr>
              <a:t>R</a:t>
            </a:r>
            <a:r>
              <a:rPr lang="en-US" altLang="zh-CN" baseline="-25000">
                <a:solidFill>
                  <a:srgbClr val="000000"/>
                </a:solidFill>
                <a:cs typeface="Times New Roman"/>
              </a:rPr>
              <a:t>1</a:t>
            </a:r>
            <a:r>
              <a:rPr lang="zh-CN" altLang="zh-CN">
                <a:solidFill>
                  <a:srgbClr val="000000"/>
                </a:solidFill>
                <a:cs typeface="Times New Roman"/>
              </a:rPr>
              <a:t>断路</a:t>
            </a:r>
            <a:r>
              <a:rPr lang="en-US" altLang="zh-CN">
                <a:solidFill>
                  <a:srgbClr val="000000"/>
                </a:solidFill>
                <a:latin typeface="宋体"/>
                <a:cs typeface="Times New Roman"/>
              </a:rPr>
              <a:t>.</a:t>
            </a:r>
            <a:endParaRPr lang="zh-CN" altLang="zh-CN" sz="900">
              <a:solidFill>
                <a:srgbClr val="000000"/>
              </a:solidFill>
              <a:cs typeface="Times New Roman"/>
            </a:endParaRPr>
          </a:p>
        </p:txBody>
      </p:sp>
      <p:sp>
        <p:nvSpPr>
          <p:cNvPr id="5" name="矩形 4"/>
          <p:cNvSpPr/>
          <p:nvPr/>
        </p:nvSpPr>
        <p:spPr>
          <a:xfrm>
            <a:off x="5161112" y="5517048"/>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4222998" y="3356089"/>
            <a:ext cx="3250508" cy="2217340"/>
          </a:xfrm>
          <a:prstGeom prst="rect">
            <a:avLst/>
          </a:prstGeom>
        </p:spPr>
      </p:pic>
    </p:spTree>
    <p:extLst>
      <p:ext uri="{BB962C8B-B14F-4D97-AF65-F5344CB8AC3E}">
        <p14:creationId xmlns:p14="http://schemas.microsoft.com/office/powerpoint/2010/main" val="247232735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TotalTime>
  <Words>1915</Words>
  <Application>Microsoft Office PowerPoint</Application>
  <PresentationFormat>自定义</PresentationFormat>
  <Paragraphs>48</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469</cp:revision>
  <dcterms:created xsi:type="dcterms:W3CDTF">2020-11-06T05:24:00Z</dcterms:created>
  <dcterms:modified xsi:type="dcterms:W3CDTF">2025-09-17T08:11:32Z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